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9" r:id="rId5"/>
    <p:sldId id="260" r:id="rId6"/>
    <p:sldId id="258" r:id="rId7"/>
    <p:sldId id="259" r:id="rId8"/>
    <p:sldId id="274" r:id="rId9"/>
    <p:sldId id="275" r:id="rId10"/>
    <p:sldId id="273" r:id="rId11"/>
    <p:sldId id="272" r:id="rId12"/>
    <p:sldId id="261" r:id="rId13"/>
    <p:sldId id="271" r:id="rId14"/>
    <p:sldId id="264" r:id="rId15"/>
    <p:sldId id="262" r:id="rId16"/>
    <p:sldId id="266" r:id="rId17"/>
    <p:sldId id="267" r:id="rId18"/>
    <p:sldId id="26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3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A2146-EA80-5E42-8E61-58214E2BDBA3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04AF5-C4F0-8D44-9C1E-FE3244E2E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04AF5-C4F0-8D44-9C1E-FE3244E2E6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9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04AF5-C4F0-8D44-9C1E-FE3244E2E6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04AF5-C4F0-8D44-9C1E-FE3244E2E6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6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E572-2021-D550-CBBE-633EF205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9FBEA-892D-D5DA-E65C-316981761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4D190-1954-0E59-3020-5146DE4C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D166D-EAD4-9B6E-3279-19E1F19B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9182-3CF0-CE6A-47F0-AF707E6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1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15CF-1154-A5F7-D0C7-549081DE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FD0A4-BD79-F3C4-1683-62F48DDE5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8020-F85B-1358-9281-C6A14F1A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6474F-C5E4-ED99-C420-0E5B774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BF88-576C-41F9-976D-764779C2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65423-79C7-3903-7726-0EED8C3FA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C959B-34AB-6615-9C67-0CB6903E9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F4D97-3D64-B2A4-63D5-40EFA0CC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C7553-554B-A756-4626-DDF401DA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ABBA-0D2C-B15B-B4C3-56181E6A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8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8762-9CE7-4BD0-5074-56AB5558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DFC7-9A05-1487-98D5-FFAC9B154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65DBA-80CB-A7D3-9B08-D420A871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67FBC-ABD7-0566-BE71-6F766351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4FDDD-2661-FF71-E452-BE965F3F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F1CC-F33C-7A58-C209-27D388E0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9C7BD-701D-840E-450F-F7E8B3D39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C42C9-891B-D199-5381-60458A19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4FDE-887E-59F5-3877-4B442CFD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86B6-E825-B168-EDA5-82D48556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7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8452-EABD-AF4F-2184-C45EB936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19C2-B22B-4983-D448-43E31DFBC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0D29E-E451-4F0E-D973-11178C529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D272-B4AD-CE40-C254-E206C243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AC1A4-D694-A750-0F55-75B56FC8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1579E-850C-7368-7CDA-886E85A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2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7528-E248-B770-317A-F48D3E4C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AF7BA-2074-2ADE-FB36-6830800B9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2DA40-BD6D-53FD-CE72-E3E7F1B0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DB9AD-18DC-2A48-CF31-DA74CA84E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C885D-BF0D-2C47-2E17-6FE48DCFE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E4483-0BDD-1A18-F7B9-DCA3B11A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46882-ABE7-86B3-8A67-5720A55E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0CC69-92FB-7305-0B77-16AF8C2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B0D6-85D1-3C74-F21E-689A6746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A71F7-0869-B244-7552-9282D0F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89F8-1196-F9F9-E9C8-32596731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02D90-815A-3E1C-FE49-12420977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9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0C7AE-D342-D9E2-8E74-EFD19FCF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398C-AF78-662E-2A31-3CFB9D275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726A-079A-AF64-5D99-01110068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7DAE-995D-DF0E-7828-936B89F1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94F8-1E85-6289-6ECF-61A25F78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7054B-F9C4-1494-6E3D-455A87E00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ADFB6-1BC1-16D9-EEA3-AFB819C7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DEA7B-5AB4-B1E1-1DDF-4F1AFC5A2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AC56C-575A-8D75-8120-DCD9614B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277A-F02C-B0C1-EFAA-93F1C30E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5CC5E-8B10-4FC1-4646-B2FB8E0E4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9ADCA-7803-A4F6-862E-FC072F048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EB8C6-654D-6EDC-BEDB-DA9F8E3F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9EDBE-B91D-9139-20E9-EFAE1DAC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0582C-B1A1-C69D-01D3-FEEC7264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A3BD8-A1C9-C79B-3E1A-E0938E2E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F0F5F-3685-F850-B5DB-B94869F5A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7595D-2201-BAB0-C6B5-D391A6A53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C4521-B15E-344E-84B8-3D8F8796AF3D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907CA-8CEE-9D1E-3D3E-CF83CB08B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BA7C-4A41-F14A-F68A-60F6B9CC0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44FD6-78A6-B54A-83E7-22BC9FCD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4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21649878-CE97-54B4-DB4B-F5243805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3" y="1678190"/>
            <a:ext cx="11998314" cy="3880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D0FE00-7958-9243-6FC8-8856F466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1" y="325890"/>
            <a:ext cx="3562819" cy="9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56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1D6C50-BF5F-869F-F7AA-A256460D877B}"/>
              </a:ext>
            </a:extLst>
          </p:cNvPr>
          <p:cNvSpPr txBox="1"/>
          <p:nvPr/>
        </p:nvSpPr>
        <p:spPr>
          <a:xfrm>
            <a:off x="574290" y="212984"/>
            <a:ext cx="90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4-bit Quantization</a:t>
            </a:r>
            <a:r>
              <a:rPr lang="en-GB" dirty="0"/>
              <a:t>: Reduces memory footprint of model weights.</a:t>
            </a: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E45B279-C761-5E28-F8E5-D63E28BF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82" y="1755267"/>
            <a:ext cx="5829300" cy="135890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C2BA721-71E3-9CB1-3234-32C0D816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32" y="3287114"/>
            <a:ext cx="5740400" cy="749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597D01-418A-B8D5-35E7-867A47DFC454}"/>
              </a:ext>
            </a:extLst>
          </p:cNvPr>
          <p:cNvSpPr txBox="1"/>
          <p:nvPr/>
        </p:nvSpPr>
        <p:spPr>
          <a:xfrm>
            <a:off x="1532286" y="4788182"/>
            <a:ext cx="9127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Outliers:</a:t>
            </a:r>
            <a:r>
              <a:rPr lang="en-GB" dirty="0"/>
              <a:t> partitioning the input tensor into discrete blocks, each subjected to independent quantization with its own associated quantization constant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B5A21-661D-D8D4-9AF7-0BC8B07CEAC0}"/>
              </a:ext>
            </a:extLst>
          </p:cNvPr>
          <p:cNvSpPr txBox="1"/>
          <p:nvPr/>
        </p:nvSpPr>
        <p:spPr>
          <a:xfrm>
            <a:off x="-233710" y="899005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use 8-bit float points to quantize the quantization constants</a:t>
            </a:r>
            <a:endParaRPr lang="en-US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FC9D125-7102-959A-571F-A934A4B20D5F}"/>
              </a:ext>
            </a:extLst>
          </p:cNvPr>
          <p:cNvSpPr/>
          <p:nvPr/>
        </p:nvSpPr>
        <p:spPr>
          <a:xfrm rot="20224943">
            <a:off x="6952799" y="1106269"/>
            <a:ext cx="245327" cy="70810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439AC-9BAD-C2A2-94F3-C20B703614DD}"/>
              </a:ext>
            </a:extLst>
          </p:cNvPr>
          <p:cNvSpPr/>
          <p:nvPr/>
        </p:nvSpPr>
        <p:spPr>
          <a:xfrm>
            <a:off x="6657742" y="1913113"/>
            <a:ext cx="1115122" cy="550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0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1D6C50-BF5F-869F-F7AA-A256460D877B}"/>
              </a:ext>
            </a:extLst>
          </p:cNvPr>
          <p:cNvSpPr txBox="1"/>
          <p:nvPr/>
        </p:nvSpPr>
        <p:spPr>
          <a:xfrm>
            <a:off x="574290" y="212984"/>
            <a:ext cx="90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4-bit Quantization</a:t>
            </a:r>
            <a:r>
              <a:rPr lang="en-GB" dirty="0"/>
              <a:t>: Reduces memory footprint of model weights.</a:t>
            </a: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E45B279-C761-5E28-F8E5-D63E28BF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82" y="1755267"/>
            <a:ext cx="5829300" cy="135890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C2BA721-71E3-9CB1-3234-32C0D816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32" y="3287114"/>
            <a:ext cx="5740400" cy="749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DBB5A21-661D-D8D4-9AF7-0BC8B07CEAC0}"/>
              </a:ext>
            </a:extLst>
          </p:cNvPr>
          <p:cNvSpPr txBox="1"/>
          <p:nvPr/>
        </p:nvSpPr>
        <p:spPr>
          <a:xfrm>
            <a:off x="2148584" y="4942159"/>
            <a:ext cx="789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Constant: </a:t>
            </a:r>
            <a:r>
              <a:rPr lang="en-GB" dirty="0"/>
              <a:t>use 8-bit float points to quantize the quantization constants</a:t>
            </a:r>
            <a:endParaRPr lang="en-US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FC9D125-7102-959A-571F-A934A4B20D5F}"/>
              </a:ext>
            </a:extLst>
          </p:cNvPr>
          <p:cNvSpPr/>
          <p:nvPr/>
        </p:nvSpPr>
        <p:spPr>
          <a:xfrm rot="14965233">
            <a:off x="4297786" y="2846589"/>
            <a:ext cx="245327" cy="70810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439AC-9BAD-C2A2-94F3-C20B703614DD}"/>
              </a:ext>
            </a:extLst>
          </p:cNvPr>
          <p:cNvSpPr/>
          <p:nvPr/>
        </p:nvSpPr>
        <p:spPr>
          <a:xfrm>
            <a:off x="4795024" y="2606188"/>
            <a:ext cx="859108" cy="550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3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B84925-4502-4E96-1D7E-E06B3ED296D4}"/>
              </a:ext>
            </a:extLst>
          </p:cNvPr>
          <p:cNvSpPr txBox="1"/>
          <p:nvPr/>
        </p:nvSpPr>
        <p:spPr>
          <a:xfrm>
            <a:off x="718325" y="191627"/>
            <a:ext cx="10755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Side Network Design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the hidden states of the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Downsamples</a:t>
            </a:r>
            <a:r>
              <a:rPr lang="en-GB" dirty="0"/>
              <a:t> and </a:t>
            </a:r>
            <a:r>
              <a:rPr lang="en-GB" dirty="0" err="1"/>
              <a:t>upsamples</a:t>
            </a:r>
            <a:r>
              <a:rPr lang="en-GB" dirty="0"/>
              <a:t> to minimize trainable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Gate </a:t>
            </a:r>
            <a:r>
              <a:rPr lang="en-GB" dirty="0" err="1"/>
              <a:t>Parameter:Learns</a:t>
            </a:r>
            <a:r>
              <a:rPr lang="en-GB" dirty="0"/>
              <a:t> to balance contributions from the main LLM and the side network.</a:t>
            </a:r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955FECCD-6E4F-523A-6F39-19EE3B04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6" y="1742389"/>
            <a:ext cx="6007100" cy="412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B0903-2035-9F70-5E4D-0D87852DFEFC}"/>
                  </a:ext>
                </a:extLst>
              </p:cNvPr>
              <p:cNvSpPr txBox="1"/>
              <p:nvPr/>
            </p:nvSpPr>
            <p:spPr>
              <a:xfrm>
                <a:off x="6725425" y="1784184"/>
                <a:ext cx="4767145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LoRA (He et al., 2021)</a:t>
                </a:r>
                <a:r>
                  <a:rPr lang="en-US" dirty="0"/>
                  <a:t>: 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 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2 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Adapter (</a:t>
                </a:r>
                <a:r>
                  <a:rPr lang="en-GB" dirty="0" err="1"/>
                  <a:t>Edalati</a:t>
                </a:r>
                <a:r>
                  <a:rPr lang="en-GB" dirty="0"/>
                  <a:t> et al., 2022)</a:t>
                </a:r>
              </a:p>
              <a:p>
                <a:endParaRPr lang="en-GB" dirty="0"/>
              </a:p>
              <a:p>
                <a:r>
                  <a:rPr lang="en-GB" dirty="0" err="1"/>
                  <a:t>MaxPooling</a:t>
                </a:r>
                <a:r>
                  <a:rPr lang="en-GB" dirty="0"/>
                  <a:t> (LeCun et al., 1998) </a:t>
                </a:r>
              </a:p>
              <a:p>
                <a:endParaRPr lang="en-GB" dirty="0"/>
              </a:p>
              <a:p>
                <a:r>
                  <a:rPr lang="en-GB" dirty="0" err="1"/>
                  <a:t>AvgPooling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B0903-2035-9F70-5E4D-0D87852DF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425" y="1784184"/>
                <a:ext cx="4767145" cy="2585323"/>
              </a:xfrm>
              <a:prstGeom prst="rect">
                <a:avLst/>
              </a:prstGeom>
              <a:blipFill>
                <a:blip r:embed="rId3"/>
                <a:stretch>
                  <a:fillRect l="-1064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59D8A21-29FA-88D2-9D5B-8FF84F30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36" y="4552671"/>
            <a:ext cx="5471376" cy="19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6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B84925-4502-4E96-1D7E-E06B3ED296D4}"/>
              </a:ext>
            </a:extLst>
          </p:cNvPr>
          <p:cNvSpPr txBox="1"/>
          <p:nvPr/>
        </p:nvSpPr>
        <p:spPr>
          <a:xfrm>
            <a:off x="718325" y="191627"/>
            <a:ext cx="10755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Side Network Design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the hidden states of the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Downsamples</a:t>
            </a:r>
            <a:r>
              <a:rPr lang="en-GB" dirty="0"/>
              <a:t> and </a:t>
            </a:r>
            <a:r>
              <a:rPr lang="en-GB" dirty="0" err="1"/>
              <a:t>upsamples</a:t>
            </a:r>
            <a:r>
              <a:rPr lang="en-GB" dirty="0"/>
              <a:t> to minimize trainable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Gate </a:t>
            </a:r>
            <a:r>
              <a:rPr lang="en-GB" dirty="0" err="1"/>
              <a:t>Parameter:Learns</a:t>
            </a:r>
            <a:r>
              <a:rPr lang="en-GB" dirty="0"/>
              <a:t> to balance contributions from the main LLM and the side network.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CA71A-D760-408E-84C6-B4C84E7BC524}"/>
              </a:ext>
            </a:extLst>
          </p:cNvPr>
          <p:cNvSpPr txBox="1"/>
          <p:nvPr/>
        </p:nvSpPr>
        <p:spPr>
          <a:xfrm>
            <a:off x="6706528" y="1531481"/>
            <a:ext cx="47671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Compared with LST: </a:t>
            </a:r>
          </a:p>
          <a:p>
            <a:r>
              <a:rPr lang="en-GB" dirty="0"/>
              <a:t>suffers from repetition when generating long-sequence texts</a:t>
            </a:r>
          </a:p>
          <a:p>
            <a:endParaRPr lang="en-GB" dirty="0"/>
          </a:p>
          <a:p>
            <a:r>
              <a:rPr lang="en-GB" dirty="0"/>
              <a:t>MEFT (Liao et al., 2023), the initialization step emerges as a critical factor influencing the efficacy of fine-tuning methods. </a:t>
            </a:r>
          </a:p>
          <a:p>
            <a:endParaRPr lang="en-US" dirty="0"/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3E7F2F81-E6A1-ABBA-0712-A0F70ED3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4" y="1890082"/>
            <a:ext cx="5585600" cy="3503429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10BF98A-EF43-E225-7C4A-57C17462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45"/>
          <a:stretch/>
        </p:blipFill>
        <p:spPr>
          <a:xfrm>
            <a:off x="6706528" y="3719873"/>
            <a:ext cx="431377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433093-7158-00C4-642F-40A7754F1BF8}"/>
                  </a:ext>
                </a:extLst>
              </p:cNvPr>
              <p:cNvSpPr txBox="1"/>
              <p:nvPr/>
            </p:nvSpPr>
            <p:spPr>
              <a:xfrm>
                <a:off x="6706529" y="4514342"/>
                <a:ext cx="4767145" cy="1247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Compared with </a:t>
                </a:r>
                <a:r>
                  <a:rPr lang="en-US" dirty="0" err="1"/>
                  <a:t>QLoRA</a:t>
                </a:r>
                <a:r>
                  <a:rPr lang="en-US" dirty="0"/>
                  <a:t>: </a:t>
                </a:r>
              </a:p>
              <a:p>
                <a:r>
                  <a:rPr lang="en-GB" dirty="0"/>
                  <a:t>the calculation of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does not entail the calculation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433093-7158-00C4-642F-40A7754F1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529" y="4514342"/>
                <a:ext cx="4767145" cy="1247008"/>
              </a:xfrm>
              <a:prstGeom prst="rect">
                <a:avLst/>
              </a:prstGeom>
              <a:blipFill>
                <a:blip r:embed="rId4"/>
                <a:stretch>
                  <a:fillRect l="-1064" t="-2020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0A990BDF-7859-1B5F-5537-19083308C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28" y="5793247"/>
            <a:ext cx="264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DAB1C8-DBBF-D12B-8C9B-7F2C8ECD4358}"/>
              </a:ext>
            </a:extLst>
          </p:cNvPr>
          <p:cNvSpPr txBox="1"/>
          <p:nvPr/>
        </p:nvSpPr>
        <p:spPr>
          <a:xfrm>
            <a:off x="956470" y="821478"/>
            <a:ext cx="10279059" cy="444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Datasets</a:t>
            </a:r>
            <a:r>
              <a:rPr lang="en-US" dirty="0"/>
              <a:t>: </a:t>
            </a:r>
            <a:r>
              <a:rPr lang="en-GB" dirty="0"/>
              <a:t>GLUE (Wang et al., 2018) (General Language Understanding Evaluation) and MMLU (</a:t>
            </a:r>
            <a:r>
              <a:rPr lang="en-GB" dirty="0" err="1"/>
              <a:t>Hendrycks</a:t>
            </a:r>
            <a:r>
              <a:rPr lang="en-GB" dirty="0"/>
              <a:t> et al., 2020) (Massively Multitask Language Understanding) benchmarks</a:t>
            </a:r>
          </a:p>
          <a:p>
            <a:pPr>
              <a:lnSpc>
                <a:spcPct val="200000"/>
              </a:lnSpc>
            </a:pP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Models: OPT series (OPT-1.3B, OPT-2.7B, OPT-6.7B, OPT13B, OPT-30B, and OPT-66B) and the LLaMA-2 series (LLaMA-2-7B, LLaMA-2-13B, and LLaMA-2-70B). </a:t>
            </a:r>
          </a:p>
          <a:p>
            <a:pPr>
              <a:lnSpc>
                <a:spcPct val="200000"/>
              </a:lnSpc>
            </a:pP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Baselines. </a:t>
            </a:r>
            <a:r>
              <a:rPr lang="en-GB" dirty="0" err="1"/>
              <a:t>QLoRA</a:t>
            </a:r>
            <a:r>
              <a:rPr lang="en-GB" dirty="0"/>
              <a:t> (</a:t>
            </a:r>
            <a:r>
              <a:rPr lang="en-GB" dirty="0" err="1"/>
              <a:t>Dettmers</a:t>
            </a:r>
            <a:r>
              <a:rPr lang="en-GB" dirty="0"/>
              <a:t> et al., 2023), LST (Sung et al., 2022), </a:t>
            </a:r>
            <a:r>
              <a:rPr lang="en-GB" dirty="0" err="1"/>
              <a:t>LoRA</a:t>
            </a:r>
            <a:r>
              <a:rPr lang="en-GB" dirty="0"/>
              <a:t> (He et al., 2021), and Adapter (</a:t>
            </a:r>
            <a:r>
              <a:rPr lang="en-GB" dirty="0" err="1"/>
              <a:t>Houlsby</a:t>
            </a:r>
            <a:r>
              <a:rPr lang="en-GB" dirty="0"/>
              <a:t> et al., 2019).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D6A00FD-0494-FC75-F08E-ED30610A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1" y="1332562"/>
            <a:ext cx="10430647" cy="45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977DE6E-40B3-26DA-4EFC-F1F09A5C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7" y="2449032"/>
            <a:ext cx="11354985" cy="17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0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4CA1D791-1F0D-5162-AF3B-21BF5BA20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8" y="1607691"/>
            <a:ext cx="11240429" cy="40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EC9786BB-7C70-D957-B4B8-09FE23484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771237"/>
            <a:ext cx="5880100" cy="340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E5DBF-2FB1-19B0-2C6E-B766A90D97E9}"/>
              </a:ext>
            </a:extLst>
          </p:cNvPr>
          <p:cNvSpPr txBox="1"/>
          <p:nvPr/>
        </p:nvSpPr>
        <p:spPr>
          <a:xfrm>
            <a:off x="2131911" y="4443397"/>
            <a:ext cx="93538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FLOPs per token</a:t>
            </a:r>
            <a:r>
              <a:rPr lang="en-GB" dirty="0"/>
              <a:t> stands for "Floating Point Operations per token." It is a metric used to measure the computational cost of processing each token (e.g., word, sub-word) in a sequence by a neural network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3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E3FD9-964B-BCEE-6786-A8DC1631BD9E}"/>
              </a:ext>
            </a:extLst>
          </p:cNvPr>
          <p:cNvSpPr txBox="1"/>
          <p:nvPr/>
        </p:nvSpPr>
        <p:spPr>
          <a:xfrm>
            <a:off x="446049" y="1460810"/>
            <a:ext cx="11534078" cy="33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More?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GB" dirty="0"/>
              <a:t>LORA: LOW-RANK ADAPTATION OF LARGE LANGUAGE MODELS.</a:t>
            </a:r>
            <a:r>
              <a:rPr lang="en-US" dirty="0"/>
              <a:t> https://</a:t>
            </a:r>
            <a:r>
              <a:rPr lang="en-US" dirty="0" err="1"/>
              <a:t>arxiv.org</a:t>
            </a:r>
            <a:r>
              <a:rPr lang="en-US" dirty="0"/>
              <a:t>/pdf/2106.09685</a:t>
            </a:r>
          </a:p>
          <a:p>
            <a:pPr>
              <a:lnSpc>
                <a:spcPct val="200000"/>
              </a:lnSpc>
            </a:pPr>
            <a:r>
              <a:rPr lang="en-GB" dirty="0"/>
              <a:t>QLORA: Efficient Finetuning of Quantized LLMs. https://</a:t>
            </a:r>
            <a:r>
              <a:rPr lang="en-GB" dirty="0" err="1"/>
              <a:t>arxiv.org</a:t>
            </a:r>
            <a:r>
              <a:rPr lang="en-GB" dirty="0"/>
              <a:t>/pdf/2305.14314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GB" dirty="0" err="1"/>
              <a:t>Lst</a:t>
            </a:r>
            <a:r>
              <a:rPr lang="en-GB" dirty="0"/>
              <a:t>: Ladder side-tuning for parameter and memory efficient transfer learning. https://</a:t>
            </a:r>
            <a:r>
              <a:rPr lang="en-GB" dirty="0" err="1"/>
              <a:t>arxiv.org</a:t>
            </a:r>
            <a:r>
              <a:rPr lang="en-GB" dirty="0"/>
              <a:t>/pdf/2206.06522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GB" dirty="0"/>
              <a:t>LLM-FP4: 4-Bit Floating-Point Quantized Transformers. https://</a:t>
            </a:r>
            <a:r>
              <a:rPr lang="en-GB" dirty="0" err="1"/>
              <a:t>arxiv.org</a:t>
            </a:r>
            <a:r>
              <a:rPr lang="en-GB" dirty="0"/>
              <a:t>/pdf/2310.16836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E5932-0449-441D-146F-0597BE98DEDB}"/>
              </a:ext>
            </a:extLst>
          </p:cNvPr>
          <p:cNvSpPr txBox="1"/>
          <p:nvPr/>
        </p:nvSpPr>
        <p:spPr>
          <a:xfrm>
            <a:off x="290270" y="488245"/>
            <a:ext cx="51545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Context</a:t>
            </a:r>
            <a:r>
              <a:rPr lang="en-GB" dirty="0"/>
              <a:t>: Fine-tuning large language models (LLMs) for downstream tasks is memory-intensive.</a:t>
            </a:r>
          </a:p>
          <a:p>
            <a:r>
              <a:rPr lang="en-GB" dirty="0"/>
              <a:t>For instance, finetuning a 16-bit </a:t>
            </a:r>
            <a:r>
              <a:rPr lang="en-GB" dirty="0" err="1"/>
              <a:t>LLaMA</a:t>
            </a:r>
            <a:r>
              <a:rPr lang="en-GB" dirty="0"/>
              <a:t> model with 65 billion parameters requires more than 780GB of memory,10x </a:t>
            </a:r>
            <a:r>
              <a:rPr lang="en-GB" b="1" dirty="0"/>
              <a:t>NVIDIA A100</a:t>
            </a:r>
            <a:r>
              <a:rPr lang="en-GB" dirty="0"/>
              <a:t> GPU (</a:t>
            </a:r>
            <a:r>
              <a:rPr lang="en-GB" b="1" dirty="0"/>
              <a:t>80 GB) </a:t>
            </a:r>
            <a:endParaRPr lang="en-GB" dirty="0"/>
          </a:p>
          <a:p>
            <a:endParaRPr lang="en-US" dirty="0"/>
          </a:p>
          <a:p>
            <a:r>
              <a:rPr lang="en-GB" b="1" dirty="0"/>
              <a:t>Three critical components involved during fine-tuning:</a:t>
            </a:r>
          </a:p>
          <a:p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Model Weights:</a:t>
            </a:r>
            <a:r>
              <a:rPr lang="en-GB" dirty="0"/>
              <a:t> parameters of the model that need to be adjusted 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Optimizer States</a:t>
            </a:r>
            <a:r>
              <a:rPr lang="en-GB" dirty="0"/>
              <a:t>: Optimizers like Adam track additional states for each parameter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Intermediate Activations</a:t>
            </a:r>
            <a:r>
              <a:rPr lang="en-GB" dirty="0"/>
              <a:t>: During the forward and backward passes of training, activations from each layer must be stored temporarily</a:t>
            </a:r>
            <a:endParaRPr lang="en-US" dirty="0"/>
          </a:p>
        </p:txBody>
      </p:sp>
      <p:pic>
        <p:nvPicPr>
          <p:cNvPr id="9" name="Picture 8" descr="A screenshot of a math test&#10;&#10;Description automatically generated">
            <a:extLst>
              <a:ext uri="{FF2B5EF4-FFF2-40B4-BE49-F238E27FC236}">
                <a16:creationId xmlns:a16="http://schemas.microsoft.com/office/drawing/2014/main" id="{352D7E1B-BD80-5A0D-EF62-2A433C1C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922" y="488245"/>
            <a:ext cx="5644102" cy="61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6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E5932-0449-441D-146F-0597BE98DEDB}"/>
              </a:ext>
            </a:extLst>
          </p:cNvPr>
          <p:cNvSpPr txBox="1"/>
          <p:nvPr/>
        </p:nvSpPr>
        <p:spPr>
          <a:xfrm>
            <a:off x="498088" y="326155"/>
            <a:ext cx="114445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Three critical components involved during fine-tuning:</a:t>
            </a:r>
          </a:p>
          <a:p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Model Weights:</a:t>
            </a:r>
            <a:r>
              <a:rPr lang="en-GB" dirty="0"/>
              <a:t> parameters of the model that need to be adjusted 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Optimizer States</a:t>
            </a:r>
            <a:r>
              <a:rPr lang="en-GB" dirty="0"/>
              <a:t>: Optimizers like Adam track additional states for each parameter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Intermediate Activations</a:t>
            </a:r>
            <a:r>
              <a:rPr lang="en-GB" dirty="0"/>
              <a:t>: During the forward and backward passes of training, activations from each layer must be stored temporarily</a:t>
            </a:r>
            <a:endParaRPr lang="en-US" dirty="0"/>
          </a:p>
        </p:txBody>
      </p:sp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3D69427-BDD0-6418-B727-FD0D8D79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8" y="2423869"/>
            <a:ext cx="9103112" cy="39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E5932-0449-441D-146F-0597BE98DEDB}"/>
              </a:ext>
            </a:extLst>
          </p:cNvPr>
          <p:cNvSpPr txBox="1"/>
          <p:nvPr/>
        </p:nvSpPr>
        <p:spPr>
          <a:xfrm>
            <a:off x="564995" y="335845"/>
            <a:ext cx="1106201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Motivation</a:t>
            </a:r>
            <a:r>
              <a:rPr lang="en-GB" dirty="0"/>
              <a:t>: Existing methods are either parameter-efficient or reduce memory during training, but not both.</a:t>
            </a:r>
          </a:p>
          <a:p>
            <a:endParaRPr lang="en-GB" dirty="0"/>
          </a:p>
          <a:p>
            <a:r>
              <a:rPr lang="en-GB" dirty="0"/>
              <a:t>PEFT (parameter-efficient finetuning): updates a subset of trainable parameters or introduces a small number of new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caching intermediate activations during forward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PEFT methods require saving more than 70% of activations and almost the same training time compared to full finetuning</a:t>
            </a:r>
          </a:p>
          <a:p>
            <a:endParaRPr lang="en-GB" dirty="0"/>
          </a:p>
          <a:p>
            <a:r>
              <a:rPr lang="en-GB" dirty="0" err="1"/>
              <a:t>QLoRA</a:t>
            </a:r>
            <a:r>
              <a:rPr lang="en-GB" dirty="0"/>
              <a:t> (quantized low rank adaptation) quantizes an LLM’s weights to 4-bit and leverages low-rank adaption (</a:t>
            </a:r>
            <a:r>
              <a:rPr lang="en-GB" dirty="0" err="1"/>
              <a:t>LoRA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consider the memory footprint of intermediate 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supports small-batch training (e.g. a batch size of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LST (Ladder side-tuning): use a side network for intermediate activations by avoiding backpropagation of the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with the adoption of a side network, the inherent model size of the LLM remains a challenge.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on small models (i.e., less than 3 billion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Solution</a:t>
            </a:r>
            <a:r>
              <a:rPr lang="en-GB" dirty="0"/>
              <a:t>: Quantized Side Tuning (QST) aims to address these challenges by reducing memory footprints in all three areas.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76841-A81A-6C7B-1B26-DB661BB1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7" y="305224"/>
            <a:ext cx="10816286" cy="58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9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E090CC4F-5677-149C-B815-EB5D5D25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82" y="1032749"/>
            <a:ext cx="7317254" cy="458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8BDB4-36E7-DE5F-DA00-23D688CF3D61}"/>
              </a:ext>
            </a:extLst>
          </p:cNvPr>
          <p:cNvSpPr txBox="1"/>
          <p:nvPr/>
        </p:nvSpPr>
        <p:spPr>
          <a:xfrm>
            <a:off x="1030558" y="144966"/>
            <a:ext cx="10130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Dual-Stage Process</a:t>
            </a:r>
            <a:r>
              <a:rPr lang="en-GB" dirty="0"/>
              <a:t>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4-bit Quantization</a:t>
            </a:r>
            <a:r>
              <a:rPr lang="en-GB" dirty="0"/>
              <a:t>: Reduces memory footprint of model weights.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Side Network</a:t>
            </a:r>
            <a:r>
              <a:rPr lang="en-GB" dirty="0"/>
              <a:t>: Avoids backpropagation through the main LLM, reducing memory for intermediate activations.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C7D43-5556-9131-E0AC-0D31B9A1D3B7}"/>
              </a:ext>
            </a:extLst>
          </p:cNvPr>
          <p:cNvSpPr txBox="1"/>
          <p:nvPr/>
        </p:nvSpPr>
        <p:spPr>
          <a:xfrm>
            <a:off x="1136494" y="5512705"/>
            <a:ext cx="10543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Memory Efficiency</a:t>
            </a:r>
            <a:r>
              <a:rPr lang="en-GB" dirty="0"/>
              <a:t>: Reduces memory requirements for weights, optimizer states, and intermediate activations.</a:t>
            </a:r>
          </a:p>
          <a:p>
            <a:r>
              <a:rPr lang="en-GB" b="1" dirty="0"/>
              <a:t>Speed</a:t>
            </a:r>
            <a:r>
              <a:rPr lang="en-GB" dirty="0"/>
              <a:t>: Speeds up the fine-tuning process.</a:t>
            </a:r>
          </a:p>
          <a:p>
            <a:r>
              <a:rPr lang="en-GB" b="1" dirty="0"/>
              <a:t>Performance</a:t>
            </a:r>
            <a:r>
              <a:rPr lang="en-GB" dirty="0"/>
              <a:t>: Maintains competent performance compared to state-of-the-art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3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1D6C50-BF5F-869F-F7AA-A256460D877B}"/>
              </a:ext>
            </a:extLst>
          </p:cNvPr>
          <p:cNvSpPr txBox="1"/>
          <p:nvPr/>
        </p:nvSpPr>
        <p:spPr>
          <a:xfrm>
            <a:off x="574290" y="212984"/>
            <a:ext cx="90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4-bit Quantization</a:t>
            </a:r>
            <a:r>
              <a:rPr lang="en-GB" dirty="0"/>
              <a:t>: Reduces memory footprint of model weights.</a:t>
            </a: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E45B279-C761-5E28-F8E5-D63E28BF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82" y="1755267"/>
            <a:ext cx="5829300" cy="135890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C2BA721-71E3-9CB1-3234-32C0D816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32" y="3287114"/>
            <a:ext cx="5740400" cy="749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597D01-418A-B8D5-35E7-867A47DFC454}"/>
              </a:ext>
            </a:extLst>
          </p:cNvPr>
          <p:cNvSpPr txBox="1"/>
          <p:nvPr/>
        </p:nvSpPr>
        <p:spPr>
          <a:xfrm>
            <a:off x="12419983" y="1711712"/>
            <a:ext cx="52918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Outliers (X) result in under-utilization of the quantization bins -&gt; sparsely populated or even empty bins -&gt; partitioning the input tensor into discrete blocks, each subjected to independent quantization with its own associated quantization constant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3D4023-C36E-164C-155E-213781B529E2}"/>
                  </a:ext>
                </a:extLst>
              </p:cNvPr>
              <p:cNvSpPr txBox="1"/>
              <p:nvPr/>
            </p:nvSpPr>
            <p:spPr>
              <a:xfrm>
                <a:off x="1717985" y="4555802"/>
                <a:ext cx="8296042" cy="1496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NF4</a:t>
                </a:r>
                <a:r>
                  <a:rPr lang="en-GB" dirty="0"/>
                  <a:t>: Might map values more precisely by adapting to the range and distribution of values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𝑏𝑖𝑡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b="1" dirty="0"/>
              </a:p>
              <a:p>
                <a:r>
                  <a:rPr lang="en-GB" b="1" dirty="0"/>
                  <a:t>FP4</a:t>
                </a:r>
                <a:r>
                  <a:rPr lang="en-GB" dirty="0"/>
                  <a:t>: Provides a fixed set of values (e.g., powers of 2) that may lead to larger quantization errors for some data distributions.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3D4023-C36E-164C-155E-213781B5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85" y="4555802"/>
                <a:ext cx="8296042" cy="1496307"/>
              </a:xfrm>
              <a:prstGeom prst="rect">
                <a:avLst/>
              </a:prstGeom>
              <a:blipFill>
                <a:blip r:embed="rId4"/>
                <a:stretch>
                  <a:fillRect l="-612" t="-168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DBB5A21-661D-D8D4-9AF7-0BC8B07CEAC0}"/>
              </a:ext>
            </a:extLst>
          </p:cNvPr>
          <p:cNvSpPr txBox="1"/>
          <p:nvPr/>
        </p:nvSpPr>
        <p:spPr>
          <a:xfrm>
            <a:off x="-233710" y="899005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use 8-bit float points to quantize the quantization constants</a:t>
            </a:r>
            <a:endParaRPr lang="en-US" dirty="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FC9D125-7102-959A-571F-A934A4B20D5F}"/>
              </a:ext>
            </a:extLst>
          </p:cNvPr>
          <p:cNvSpPr/>
          <p:nvPr/>
        </p:nvSpPr>
        <p:spPr>
          <a:xfrm rot="2101431">
            <a:off x="6693294" y="954459"/>
            <a:ext cx="245327" cy="70810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439AC-9BAD-C2A2-94F3-C20B703614DD}"/>
              </a:ext>
            </a:extLst>
          </p:cNvPr>
          <p:cNvSpPr/>
          <p:nvPr/>
        </p:nvSpPr>
        <p:spPr>
          <a:xfrm>
            <a:off x="5397189" y="1755267"/>
            <a:ext cx="1115122" cy="550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9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CE5DD9-0D3A-CDD8-402D-8FF7FBCA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8" y="488346"/>
            <a:ext cx="11361304" cy="53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733D7-B555-6929-4534-F380D59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8143"/>
            <a:ext cx="11242964" cy="60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10066</TotalTime>
  <Words>942</Words>
  <Application>Microsoft Office PowerPoint</Application>
  <PresentationFormat>Widescreen</PresentationFormat>
  <Paragraphs>81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Fouroy Deng</dc:creator>
  <cp:lastModifiedBy>Fouroy Deng</cp:lastModifiedBy>
  <cp:revision>2</cp:revision>
  <dcterms:created xsi:type="dcterms:W3CDTF">2024-08-08T08:01:34Z</dcterms:created>
  <dcterms:modified xsi:type="dcterms:W3CDTF">2025-04-01T17:37:01Z</dcterms:modified>
</cp:coreProperties>
</file>